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sldIdLst>
    <p:sldId id="389"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0A0A"/>
    <a:srgbClr val="E4FF00"/>
    <a:srgbClr val="E6E603"/>
    <a:srgbClr val="5A0000"/>
    <a:srgbClr val="960000"/>
    <a:srgbClr val="640000"/>
    <a:srgbClr val="F2F2F2"/>
    <a:srgbClr val="CBD002"/>
    <a:srgbClr val="D7DC02"/>
    <a:srgbClr val="F2F80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4" autoAdjust="0"/>
    <p:restoredTop sz="94660"/>
  </p:normalViewPr>
  <p:slideViewPr>
    <p:cSldViewPr snapToGrid="0">
      <p:cViewPr>
        <p:scale>
          <a:sx n="112" d="100"/>
          <a:sy n="112" d="100"/>
        </p:scale>
        <p:origin x="-888" y="6"/>
      </p:cViewPr>
      <p:guideLst>
        <p:guide orient="horz" pos="2160"/>
        <p:guide pos="2880"/>
      </p:guideLst>
    </p:cSldViewPr>
  </p:slideViewPr>
  <p:notesTextViewPr>
    <p:cViewPr>
      <p:scale>
        <a:sx n="100" d="100"/>
        <a:sy n="100" d="100"/>
      </p:scale>
      <p:origin x="0" y="0"/>
    </p:cViewPr>
  </p:notesTextViewPr>
  <p:notesViewPr>
    <p:cSldViewPr snapToGrid="0">
      <p:cViewPr varScale="1">
        <p:scale>
          <a:sx n="83" d="100"/>
          <a:sy n="83" d="100"/>
        </p:scale>
        <p:origin x="-3108" y="-84"/>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3147CC-4EB8-47B5-9295-972CB9C45BB4}" type="datetimeFigureOut">
              <a:rPr lang="en-US" smtClean="0"/>
              <a:pPr/>
              <a:t>12/4/2011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F5C4BB-6824-4A3D-BC79-F3D4A786C2B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570A0A"/>
        </a:solidFill>
        <a:effectLst/>
      </p:bgPr>
    </p:bg>
    <p:spTree>
      <p:nvGrpSpPr>
        <p:cNvPr id="1" name=""/>
        <p:cNvGrpSpPr/>
        <p:nvPr/>
      </p:nvGrpSpPr>
      <p:grpSpPr>
        <a:xfrm>
          <a:off x="0" y="0"/>
          <a:ext cx="0" cy="0"/>
          <a:chOff x="0" y="0"/>
          <a:chExt cx="0" cy="0"/>
        </a:xfrm>
      </p:grpSpPr>
      <p:pic>
        <p:nvPicPr>
          <p:cNvPr id="5" name="Picture 4" descr="logo rome.png"/>
          <p:cNvPicPr>
            <a:picLocks noChangeAspect="1"/>
          </p:cNvPicPr>
          <p:nvPr userDrawn="1"/>
        </p:nvPicPr>
        <p:blipFill>
          <a:blip r:embed="rId2" cstate="print"/>
          <a:srcRect t="11279" b="5895"/>
          <a:stretch>
            <a:fillRect/>
          </a:stretch>
        </p:blipFill>
        <p:spPr>
          <a:xfrm>
            <a:off x="0" y="0"/>
            <a:ext cx="8280000" cy="6858000"/>
          </a:xfrm>
          <a:prstGeom prst="rect">
            <a:avLst/>
          </a:prstGeom>
        </p:spPr>
      </p:pic>
      <p:sp>
        <p:nvSpPr>
          <p:cNvPr id="9" name="Rectangle 8"/>
          <p:cNvSpPr/>
          <p:nvPr userDrawn="1"/>
        </p:nvSpPr>
        <p:spPr>
          <a:xfrm>
            <a:off x="0" y="0"/>
            <a:ext cx="9144000" cy="6858000"/>
          </a:xfrm>
          <a:prstGeom prst="rect">
            <a:avLst/>
          </a:prstGeom>
          <a:solidFill>
            <a:srgbClr val="570A0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C546B-AD25-4589-97F1-4C8F80307762}" type="datetimeFigureOut">
              <a:rPr lang="en-US" smtClean="0"/>
              <a:pPr/>
              <a:t>12/4/2011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5DBBAB-C781-4404-9622-29712CD563D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C546B-AD25-4589-97F1-4C8F80307762}" type="datetimeFigureOut">
              <a:rPr lang="en-US" smtClean="0"/>
              <a:pPr/>
              <a:t>12/4/2011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5DBBAB-C781-4404-9622-29712CD563D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C546B-AD25-4589-97F1-4C8F80307762}" type="datetimeFigureOut">
              <a:rPr lang="en-US" smtClean="0"/>
              <a:pPr/>
              <a:t>12/4/2011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5DBBAB-C781-4404-9622-29712CD563D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70A0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lumMod val="9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7BC546B-AD25-4589-97F1-4C8F80307762}" type="datetimeFigureOut">
              <a:rPr lang="en-US" smtClean="0"/>
              <a:pPr/>
              <a:t>12/4/2011</a:t>
            </a:fld>
            <a:endParaRPr lang="en-US" dirty="0"/>
          </a:p>
        </p:txBody>
      </p:sp>
      <p:sp>
        <p:nvSpPr>
          <p:cNvPr id="5" name="Footer Placeholder 4"/>
          <p:cNvSpPr>
            <a:spLocks noGrp="1"/>
          </p:cNvSpPr>
          <p:nvPr>
            <p:ph type="ftr" sz="quarter" idx="11"/>
          </p:nvPr>
        </p:nvSpPr>
        <p:spPr/>
        <p:txBody>
          <a:bodyPr/>
          <a:lstStyle/>
          <a:p>
            <a:r>
              <a:rPr lang="de-DE" dirty="0" smtClean="0"/>
              <a:t>www.humanetwork.org</a:t>
            </a:r>
            <a:endParaRPr lang="en-US" dirty="0"/>
          </a:p>
        </p:txBody>
      </p:sp>
      <p:sp>
        <p:nvSpPr>
          <p:cNvPr id="6" name="Slide Number Placeholder 5"/>
          <p:cNvSpPr>
            <a:spLocks noGrp="1"/>
          </p:cNvSpPr>
          <p:nvPr>
            <p:ph type="sldNum" sz="quarter" idx="12"/>
          </p:nvPr>
        </p:nvSpPr>
        <p:spPr/>
        <p:txBody>
          <a:bodyPr/>
          <a:lstStyle/>
          <a:p>
            <a:fld id="{795DBBAB-C781-4404-9622-29712CD563DC}" type="slidenum">
              <a:rPr lang="en-US" smtClean="0"/>
              <a:pPr/>
              <a:t>‹#›</a:t>
            </a:fld>
            <a:endParaRPr lang="en-US" dirty="0"/>
          </a:p>
        </p:txBody>
      </p:sp>
      <p:grpSp>
        <p:nvGrpSpPr>
          <p:cNvPr id="11" name="Group 20"/>
          <p:cNvGrpSpPr>
            <a:grpSpLocks noChangeAspect="1"/>
          </p:cNvGrpSpPr>
          <p:nvPr userDrawn="1"/>
        </p:nvGrpSpPr>
        <p:grpSpPr bwMode="auto">
          <a:xfrm>
            <a:off x="107504" y="116632"/>
            <a:ext cx="1224136" cy="1224136"/>
            <a:chOff x="535752" y="678637"/>
            <a:chExt cx="1107289" cy="1107289"/>
          </a:xfrm>
        </p:grpSpPr>
        <p:sp>
          <p:nvSpPr>
            <p:cNvPr id="12" name="Rectangle 11"/>
            <p:cNvSpPr/>
            <p:nvPr/>
          </p:nvSpPr>
          <p:spPr>
            <a:xfrm>
              <a:off x="535752" y="678637"/>
              <a:ext cx="1107289" cy="1107289"/>
            </a:xfrm>
            <a:prstGeom prst="rect">
              <a:avLst/>
            </a:prstGeom>
            <a:solidFill>
              <a:srgbClr val="57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p:cNvSpPr>
              <a:spLocks noChangeAspect="1"/>
            </p:cNvSpPr>
            <p:nvPr/>
          </p:nvSpPr>
          <p:spPr bwMode="auto">
            <a:xfrm rot="360000">
              <a:off x="647642" y="781534"/>
              <a:ext cx="814093" cy="814093"/>
            </a:xfrm>
            <a:prstGeom prst="rect">
              <a:avLst/>
            </a:prstGeom>
            <a:solidFill>
              <a:srgbClr val="570A0A"/>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bg1"/>
                </a:solidFill>
              </a:endParaRPr>
            </a:p>
          </p:txBody>
        </p:sp>
        <p:sp>
          <p:nvSpPr>
            <p:cNvPr id="14" name="TextBox 16"/>
            <p:cNvSpPr txBox="1">
              <a:spLocks noChangeArrowheads="1"/>
            </p:cNvSpPr>
            <p:nvPr/>
          </p:nvSpPr>
          <p:spPr bwMode="auto">
            <a:xfrm>
              <a:off x="535752" y="1069445"/>
              <a:ext cx="928682" cy="501117"/>
            </a:xfrm>
            <a:prstGeom prst="rect">
              <a:avLst/>
            </a:prstGeom>
            <a:noFill/>
            <a:ln w="9525">
              <a:noFill/>
              <a:miter lim="800000"/>
              <a:headEnd/>
              <a:tailEnd/>
            </a:ln>
          </p:spPr>
          <p:txBody>
            <a:bodyPr>
              <a:spAutoFit/>
            </a:bodyPr>
            <a:lstStyle/>
            <a:p>
              <a:pPr algn="r"/>
              <a:r>
                <a:rPr lang="de-DE" sz="1000" dirty="0" smtClean="0">
                  <a:solidFill>
                    <a:schemeClr val="bg1"/>
                  </a:solidFill>
                  <a:latin typeface="Arial" pitchFamily="34" charset="0"/>
                  <a:cs typeface="Arial" pitchFamily="34" charset="0"/>
                </a:rPr>
                <a:t>Humanistic</a:t>
              </a:r>
              <a:endParaRPr lang="de-DE" sz="1000" dirty="0">
                <a:solidFill>
                  <a:schemeClr val="bg1"/>
                </a:solidFill>
                <a:latin typeface="Arial" pitchFamily="34" charset="0"/>
                <a:cs typeface="Arial" pitchFamily="34" charset="0"/>
              </a:endParaRPr>
            </a:p>
            <a:p>
              <a:pPr algn="r"/>
              <a:r>
                <a:rPr lang="de-DE" sz="1000" dirty="0">
                  <a:solidFill>
                    <a:schemeClr val="bg1"/>
                  </a:solidFill>
                  <a:latin typeface="Arial" pitchFamily="34" charset="0"/>
                  <a:cs typeface="Arial" pitchFamily="34" charset="0"/>
                </a:rPr>
                <a:t>Management</a:t>
              </a:r>
            </a:p>
            <a:p>
              <a:pPr marL="0" algn="r" defTabSz="914400" rtl="0" eaLnBrk="1" latinLnBrk="0" hangingPunct="1"/>
              <a:r>
                <a:rPr lang="de-DE" sz="1000" kern="1200" dirty="0" smtClean="0">
                  <a:solidFill>
                    <a:srgbClr val="E4FF00"/>
                  </a:solidFill>
                  <a:latin typeface="Arial" pitchFamily="34" charset="0"/>
                  <a:ea typeface="+mn-ea"/>
                  <a:cs typeface="Arial" pitchFamily="34" charset="0"/>
                </a:rPr>
                <a:t>Center</a:t>
              </a:r>
              <a:endParaRPr lang="de-DE" sz="1000" kern="1200" dirty="0">
                <a:solidFill>
                  <a:srgbClr val="E4FF00"/>
                </a:solidFill>
                <a:latin typeface="Arial" pitchFamily="34" charset="0"/>
                <a:ea typeface="+mn-ea"/>
                <a:cs typeface="Arial"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500174"/>
          </a:xfrm>
          <a:prstGeom prst="rect">
            <a:avLst/>
          </a:prstGeom>
          <a:solidFill>
            <a:srgbClr val="57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1357290" y="274638"/>
            <a:ext cx="7329510" cy="1143000"/>
          </a:xfrm>
        </p:spPr>
        <p:txBody>
          <a:bodyPr/>
          <a:lstStyle>
            <a:lvl1pPr algn="r">
              <a:defRPr>
                <a:solidFill>
                  <a:schemeClr val="bg1">
                    <a:lumMod val="9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357430"/>
            <a:ext cx="8229600" cy="376873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rgbClr val="800000"/>
                </a:solidFill>
              </a:defRPr>
            </a:lvl1pPr>
          </a:lstStyle>
          <a:p>
            <a:fld id="{CFF8470D-1E0F-4245-9AD2-77B89B8FA0CB}" type="datetime3">
              <a:rPr lang="en-US" smtClean="0"/>
              <a:pPr/>
              <a:t>4 December 2011</a:t>
            </a:fld>
            <a:endParaRPr lang="en-US" dirty="0"/>
          </a:p>
        </p:txBody>
      </p:sp>
      <p:sp>
        <p:nvSpPr>
          <p:cNvPr id="5" name="Footer Placeholder 4"/>
          <p:cNvSpPr>
            <a:spLocks noGrp="1"/>
          </p:cNvSpPr>
          <p:nvPr>
            <p:ph type="ftr" sz="quarter" idx="11"/>
          </p:nvPr>
        </p:nvSpPr>
        <p:spPr/>
        <p:txBody>
          <a:bodyPr/>
          <a:lstStyle>
            <a:lvl1pPr>
              <a:defRPr>
                <a:solidFill>
                  <a:srgbClr val="80000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800000"/>
                </a:solidFill>
              </a:defRPr>
            </a:lvl1pPr>
          </a:lstStyle>
          <a:p>
            <a:fld id="{795DBBAB-C781-4404-9622-29712CD563DC}" type="slidenum">
              <a:rPr lang="en-US" smtClean="0"/>
              <a:pPr/>
              <a:t>‹#›</a:t>
            </a:fld>
            <a:endParaRPr lang="en-US" dirty="0"/>
          </a:p>
        </p:txBody>
      </p:sp>
      <p:cxnSp>
        <p:nvCxnSpPr>
          <p:cNvPr id="12" name="Straight Connector 11"/>
          <p:cNvCxnSpPr/>
          <p:nvPr userDrawn="1"/>
        </p:nvCxnSpPr>
        <p:spPr>
          <a:xfrm flipV="1">
            <a:off x="397204" y="2189164"/>
            <a:ext cx="8340923" cy="1587"/>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97204" y="6286520"/>
            <a:ext cx="8340923" cy="1587"/>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500063" y="1643050"/>
            <a:ext cx="8143875" cy="571500"/>
          </a:xfrm>
        </p:spPr>
        <p:txBody>
          <a:bodyPr/>
          <a:lstStyle>
            <a:lvl1pPr>
              <a:buFontTx/>
              <a:buNone/>
              <a:defRPr>
                <a:solidFill>
                  <a:srgbClr val="640000"/>
                </a:solidFill>
              </a:defRPr>
            </a:lvl1pPr>
            <a:lvl5pPr>
              <a:buNone/>
              <a:defRPr>
                <a:solidFill>
                  <a:srgbClr val="640000"/>
                </a:solidFill>
              </a:defRPr>
            </a:lvl5pPr>
          </a:lstStyle>
          <a:p>
            <a:pPr lvl="0"/>
            <a:r>
              <a:rPr lang="en-US" dirty="0" smtClean="0"/>
              <a:t>Click to edit Master text styles</a:t>
            </a:r>
          </a:p>
          <a:p>
            <a:pPr lvl="4"/>
            <a:endParaRPr lang="en-US" dirty="0"/>
          </a:p>
        </p:txBody>
      </p:sp>
      <p:grpSp>
        <p:nvGrpSpPr>
          <p:cNvPr id="16" name="Group 20"/>
          <p:cNvGrpSpPr>
            <a:grpSpLocks noChangeAspect="1"/>
          </p:cNvGrpSpPr>
          <p:nvPr userDrawn="1"/>
        </p:nvGrpSpPr>
        <p:grpSpPr bwMode="auto">
          <a:xfrm>
            <a:off x="107504" y="116632"/>
            <a:ext cx="1224136" cy="1224136"/>
            <a:chOff x="535752" y="678637"/>
            <a:chExt cx="1107289" cy="1107289"/>
          </a:xfrm>
        </p:grpSpPr>
        <p:sp>
          <p:nvSpPr>
            <p:cNvPr id="17" name="Rectangle 16"/>
            <p:cNvSpPr/>
            <p:nvPr/>
          </p:nvSpPr>
          <p:spPr>
            <a:xfrm>
              <a:off x="535752" y="678637"/>
              <a:ext cx="1107289" cy="1107289"/>
            </a:xfrm>
            <a:prstGeom prst="rect">
              <a:avLst/>
            </a:prstGeom>
            <a:solidFill>
              <a:srgbClr val="57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ectangle 17"/>
            <p:cNvSpPr>
              <a:spLocks noChangeAspect="1"/>
            </p:cNvSpPr>
            <p:nvPr/>
          </p:nvSpPr>
          <p:spPr bwMode="auto">
            <a:xfrm rot="360000">
              <a:off x="647642" y="781534"/>
              <a:ext cx="814093" cy="814093"/>
            </a:xfrm>
            <a:prstGeom prst="rect">
              <a:avLst/>
            </a:prstGeom>
            <a:solidFill>
              <a:srgbClr val="570A0A"/>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bg1"/>
                </a:solidFill>
              </a:endParaRPr>
            </a:p>
          </p:txBody>
        </p:sp>
        <p:sp>
          <p:nvSpPr>
            <p:cNvPr id="19" name="TextBox 16"/>
            <p:cNvSpPr txBox="1">
              <a:spLocks noChangeArrowheads="1"/>
            </p:cNvSpPr>
            <p:nvPr/>
          </p:nvSpPr>
          <p:spPr bwMode="auto">
            <a:xfrm>
              <a:off x="535752" y="1069445"/>
              <a:ext cx="928682" cy="501117"/>
            </a:xfrm>
            <a:prstGeom prst="rect">
              <a:avLst/>
            </a:prstGeom>
            <a:noFill/>
            <a:ln w="9525">
              <a:noFill/>
              <a:miter lim="800000"/>
              <a:headEnd/>
              <a:tailEnd/>
            </a:ln>
          </p:spPr>
          <p:txBody>
            <a:bodyPr>
              <a:spAutoFit/>
            </a:bodyPr>
            <a:lstStyle/>
            <a:p>
              <a:pPr algn="r"/>
              <a:r>
                <a:rPr lang="de-DE" sz="1000" dirty="0" smtClean="0">
                  <a:solidFill>
                    <a:schemeClr val="bg1"/>
                  </a:solidFill>
                  <a:latin typeface="Arial" pitchFamily="34" charset="0"/>
                  <a:cs typeface="Arial" pitchFamily="34" charset="0"/>
                </a:rPr>
                <a:t>Humanistic</a:t>
              </a:r>
              <a:endParaRPr lang="de-DE" sz="1000" dirty="0">
                <a:solidFill>
                  <a:schemeClr val="bg1"/>
                </a:solidFill>
                <a:latin typeface="Arial" pitchFamily="34" charset="0"/>
                <a:cs typeface="Arial" pitchFamily="34" charset="0"/>
              </a:endParaRPr>
            </a:p>
            <a:p>
              <a:pPr algn="r"/>
              <a:r>
                <a:rPr lang="de-DE" sz="1000" dirty="0">
                  <a:solidFill>
                    <a:schemeClr val="bg1"/>
                  </a:solidFill>
                  <a:latin typeface="Arial" pitchFamily="34" charset="0"/>
                  <a:cs typeface="Arial" pitchFamily="34" charset="0"/>
                </a:rPr>
                <a:t>Management</a:t>
              </a:r>
            </a:p>
            <a:p>
              <a:pPr algn="r"/>
              <a:r>
                <a:rPr lang="de-DE" sz="1000" dirty="0" smtClean="0">
                  <a:solidFill>
                    <a:srgbClr val="E4FF00"/>
                  </a:solidFill>
                  <a:latin typeface="Arial" pitchFamily="34" charset="0"/>
                  <a:cs typeface="Arial" pitchFamily="34" charset="0"/>
                </a:rPr>
                <a:t>Center</a:t>
              </a:r>
              <a:endParaRPr lang="de-DE" sz="1000" dirty="0">
                <a:solidFill>
                  <a:srgbClr val="E4FF00"/>
                </a:solidFill>
                <a:latin typeface="Arial" pitchFamily="34" charset="0"/>
                <a:cs typeface="Arial" pitchFamily="34" charset="0"/>
              </a:endParaRPr>
            </a:p>
          </p:txBody>
        </p:sp>
      </p:grpSp>
    </p:spTree>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71D74-9E41-42F5-A2A1-2F3889321EB1}" type="datetimeFigureOut">
              <a:rPr lang="en-US" smtClean="0"/>
              <a:pPr/>
              <a:t>12/4/2011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F383EE-6C06-4DC0-9DF1-269213EBB06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BC546B-AD25-4589-97F1-4C8F80307762}" type="datetimeFigureOut">
              <a:rPr lang="en-US" smtClean="0"/>
              <a:pPr/>
              <a:t>12/4/2011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5DBBAB-C781-4404-9622-29712CD563D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BC546B-AD25-4589-97F1-4C8F80307762}" type="datetimeFigureOut">
              <a:rPr lang="en-US" smtClean="0"/>
              <a:pPr/>
              <a:t>12/4/2011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5DBBAB-C781-4404-9622-29712CD563D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BC546B-AD25-4589-97F1-4C8F80307762}" type="datetimeFigureOut">
              <a:rPr lang="en-US" smtClean="0"/>
              <a:pPr/>
              <a:t>12/4/2011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5DBBAB-C781-4404-9622-29712CD563D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BC546B-AD25-4589-97F1-4C8F80307762}" type="datetimeFigureOut">
              <a:rPr lang="en-US" smtClean="0"/>
              <a:pPr/>
              <a:t>12/4/2011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5DBBAB-C781-4404-9622-29712CD563D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C546B-AD25-4589-97F1-4C8F80307762}" type="datetimeFigureOut">
              <a:rPr lang="en-US" smtClean="0"/>
              <a:pPr/>
              <a:t>12/4/2011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5DBBAB-C781-4404-9622-29712CD563D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C546B-AD25-4589-97F1-4C8F80307762}" type="datetimeFigureOut">
              <a:rPr lang="en-US" smtClean="0"/>
              <a:pPr/>
              <a:t>12/4/2011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DBBAB-C781-4404-9622-29712CD563D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67" r:id="rId4"/>
    <p:sldLayoutId id="2147483651" r:id="rId5"/>
    <p:sldLayoutId id="2147483652" r:id="rId6"/>
    <p:sldLayoutId id="2147483653" r:id="rId7"/>
    <p:sldLayoutId id="2147483654"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9"/>
          <p:cNvSpPr txBox="1">
            <a:spLocks/>
          </p:cNvSpPr>
          <p:nvPr/>
        </p:nvSpPr>
        <p:spPr>
          <a:xfrm>
            <a:off x="457200" y="2357430"/>
            <a:ext cx="8229600" cy="3768733"/>
          </a:xfrm>
          <a:prstGeom prst="rect">
            <a:avLst/>
          </a:prstGeom>
          <a:solidFill>
            <a:srgbClr val="C00000"/>
          </a:solidFill>
        </p:spPr>
        <p:txBody>
          <a:bodyPr vert="horz" lIns="91440" tIns="45720" rIns="91440" bIns="45720" rtlCol="0">
            <a:normAutofit/>
          </a:bodyPr>
          <a:lstStyle/>
          <a:p>
            <a:pPr marL="1439863" marR="0" lvl="0" indent="9525"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Business Schools Under Fire</a:t>
            </a:r>
            <a:endParaRPr lang="en-US"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CFF8470D-1E0F-4245-9AD2-77B89B8FA0CB}" type="datetime3">
              <a:rPr lang="en-US" smtClean="0"/>
              <a:pPr/>
              <a:t>4 December 2011</a:t>
            </a:fld>
            <a:endParaRPr lang="en-US" dirty="0"/>
          </a:p>
        </p:txBody>
      </p:sp>
      <p:sp>
        <p:nvSpPr>
          <p:cNvPr id="5" name="Slide Number Placeholder 4"/>
          <p:cNvSpPr>
            <a:spLocks noGrp="1"/>
          </p:cNvSpPr>
          <p:nvPr>
            <p:ph type="sldNum" sz="quarter" idx="12"/>
          </p:nvPr>
        </p:nvSpPr>
        <p:spPr/>
        <p:txBody>
          <a:bodyPr/>
          <a:lstStyle/>
          <a:p>
            <a:fld id="{795DBBAB-C781-4404-9622-29712CD563DC}" type="slidenum">
              <a:rPr lang="en-US" smtClean="0"/>
              <a:pPr/>
              <a:t>1</a:t>
            </a:fld>
            <a:endParaRPr lang="en-US" dirty="0"/>
          </a:p>
        </p:txBody>
      </p:sp>
      <p:sp>
        <p:nvSpPr>
          <p:cNvPr id="14" name="Rectangle 13"/>
          <p:cNvSpPr/>
          <p:nvPr/>
        </p:nvSpPr>
        <p:spPr>
          <a:xfrm>
            <a:off x="2801566" y="2363387"/>
            <a:ext cx="5875506" cy="3724096"/>
          </a:xfrm>
          <a:prstGeom prst="rect">
            <a:avLst/>
          </a:prstGeom>
        </p:spPr>
        <p:txBody>
          <a:bodyPr wrap="square">
            <a:spAutoFit/>
          </a:bodyPr>
          <a:lstStyle/>
          <a:p>
            <a:r>
              <a:rPr lang="en-US" i="1" dirty="0" smtClean="0">
                <a:solidFill>
                  <a:schemeClr val="bg1">
                    <a:lumMod val="95000"/>
                  </a:schemeClr>
                </a:solidFill>
                <a:latin typeface="Arial" pitchFamily="34" charset="0"/>
                <a:cs typeface="Arial" pitchFamily="34" charset="0"/>
              </a:rPr>
              <a:t>A Palgrave Macmillan Publication from the </a:t>
            </a:r>
            <a:r>
              <a:rPr lang="en-US" b="1" i="1" dirty="0" smtClean="0">
                <a:solidFill>
                  <a:schemeClr val="bg1">
                    <a:lumMod val="95000"/>
                  </a:schemeClr>
                </a:solidFill>
                <a:latin typeface="Arial" pitchFamily="34" charset="0"/>
                <a:cs typeface="Arial" pitchFamily="34" charset="0"/>
              </a:rPr>
              <a:t>Humanism in Business Series.</a:t>
            </a:r>
            <a:r>
              <a:rPr lang="en-US" dirty="0" smtClean="0">
                <a:solidFill>
                  <a:schemeClr val="bg1">
                    <a:lumMod val="95000"/>
                  </a:schemeClr>
                </a:solidFill>
                <a:latin typeface="Arial" pitchFamily="34" charset="0"/>
                <a:cs typeface="Arial" pitchFamily="34" charset="0"/>
              </a:rPr>
              <a:t/>
            </a:r>
            <a:br>
              <a:rPr lang="en-US" dirty="0" smtClean="0">
                <a:solidFill>
                  <a:schemeClr val="bg1">
                    <a:lumMod val="95000"/>
                  </a:schemeClr>
                </a:solidFill>
                <a:latin typeface="Arial" pitchFamily="34" charset="0"/>
                <a:cs typeface="Arial" pitchFamily="34" charset="0"/>
              </a:rPr>
            </a:br>
            <a:r>
              <a:rPr lang="en-US" dirty="0" smtClean="0">
                <a:solidFill>
                  <a:schemeClr val="bg1">
                    <a:lumMod val="95000"/>
                  </a:schemeClr>
                </a:solidFill>
                <a:latin typeface="Arial" pitchFamily="34" charset="0"/>
                <a:cs typeface="Arial" pitchFamily="34" charset="0"/>
              </a:rPr>
              <a:t/>
            </a:r>
            <a:br>
              <a:rPr lang="en-US" dirty="0" smtClean="0">
                <a:solidFill>
                  <a:schemeClr val="bg1">
                    <a:lumMod val="95000"/>
                  </a:schemeClr>
                </a:solidFill>
                <a:latin typeface="Arial" pitchFamily="34" charset="0"/>
                <a:cs typeface="Arial" pitchFamily="34" charset="0"/>
              </a:rPr>
            </a:br>
            <a:r>
              <a:rPr lang="en-US" sz="1700" dirty="0" smtClean="0">
                <a:solidFill>
                  <a:schemeClr val="bg1">
                    <a:lumMod val="95000"/>
                  </a:schemeClr>
                </a:solidFill>
                <a:latin typeface="Arial" pitchFamily="34" charset="0"/>
                <a:cs typeface="Arial" pitchFamily="34" charset="0"/>
              </a:rPr>
              <a:t>In a time of ecological, social and financial crisis, trust in managers is very low. Management education in general is being scrutinized for its impact on society and business schools have been described as 'silent partners in corporate crime.‘</a:t>
            </a:r>
          </a:p>
          <a:p>
            <a:r>
              <a:rPr lang="en-US" sz="1700" b="1" i="1" dirty="0" smtClean="0">
                <a:solidFill>
                  <a:schemeClr val="bg1">
                    <a:lumMod val="95000"/>
                  </a:schemeClr>
                </a:solidFill>
                <a:latin typeface="Arial" pitchFamily="34" charset="0"/>
                <a:cs typeface="Arial" pitchFamily="34" charset="0"/>
              </a:rPr>
              <a:t>Business Schools Under Fire </a:t>
            </a:r>
            <a:r>
              <a:rPr lang="en-US" sz="1700" dirty="0" smtClean="0">
                <a:solidFill>
                  <a:schemeClr val="bg1">
                    <a:lumMod val="95000"/>
                  </a:schemeClr>
                </a:solidFill>
                <a:latin typeface="Arial" pitchFamily="34" charset="0"/>
                <a:cs typeface="Arial" pitchFamily="34" charset="0"/>
              </a:rPr>
              <a:t>provides thought provoking input towards rethinking management education.</a:t>
            </a:r>
          </a:p>
          <a:p>
            <a:endParaRPr lang="en-US" sz="1700" dirty="0" smtClean="0">
              <a:solidFill>
                <a:schemeClr val="bg1">
                  <a:lumMod val="95000"/>
                </a:schemeClr>
              </a:solidFill>
              <a:latin typeface="Arial" pitchFamily="34" charset="0"/>
              <a:cs typeface="Arial" pitchFamily="34" charset="0"/>
            </a:endParaRPr>
          </a:p>
          <a:p>
            <a:pPr marL="1079500" indent="-1079500"/>
            <a:r>
              <a:rPr lang="en-US" sz="1500" dirty="0" smtClean="0">
                <a:solidFill>
                  <a:schemeClr val="bg1">
                    <a:lumMod val="95000"/>
                  </a:schemeClr>
                </a:solidFill>
                <a:latin typeface="Arial" pitchFamily="34" charset="0"/>
                <a:cs typeface="Arial" pitchFamily="34" charset="0"/>
              </a:rPr>
              <a:t>Full Citation: </a:t>
            </a:r>
            <a:r>
              <a:rPr lang="en-US" sz="1500" dirty="0" err="1" smtClean="0">
                <a:solidFill>
                  <a:schemeClr val="bg1">
                    <a:lumMod val="95000"/>
                  </a:schemeClr>
                </a:solidFill>
                <a:latin typeface="Arial" pitchFamily="34" charset="0"/>
                <a:cs typeface="Arial" pitchFamily="34" charset="0"/>
              </a:rPr>
              <a:t>Busines</a:t>
            </a:r>
            <a:r>
              <a:rPr lang="en-US" sz="1500" dirty="0" smtClean="0">
                <a:solidFill>
                  <a:schemeClr val="bg1">
                    <a:lumMod val="95000"/>
                  </a:schemeClr>
                </a:solidFill>
                <a:latin typeface="Arial" pitchFamily="34" charset="0"/>
                <a:cs typeface="Arial" pitchFamily="34" charset="0"/>
              </a:rPr>
              <a:t> Schools Under Fire, </a:t>
            </a:r>
            <a:r>
              <a:rPr lang="en-US" sz="1500" dirty="0" err="1" smtClean="0">
                <a:solidFill>
                  <a:schemeClr val="bg1">
                    <a:lumMod val="95000"/>
                  </a:schemeClr>
                </a:solidFill>
                <a:latin typeface="Arial" pitchFamily="34" charset="0"/>
                <a:cs typeface="Arial" pitchFamily="34" charset="0"/>
              </a:rPr>
              <a:t>Amann</a:t>
            </a:r>
            <a:r>
              <a:rPr lang="en-US" sz="1500" dirty="0" smtClean="0">
                <a:solidFill>
                  <a:schemeClr val="bg1">
                    <a:lumMod val="95000"/>
                  </a:schemeClr>
                </a:solidFill>
                <a:latin typeface="Arial" pitchFamily="34" charset="0"/>
                <a:cs typeface="Arial" pitchFamily="34" charset="0"/>
              </a:rPr>
              <a:t>, W., </a:t>
            </a:r>
            <a:r>
              <a:rPr lang="en-US" sz="1500" dirty="0" err="1" smtClean="0">
                <a:solidFill>
                  <a:schemeClr val="bg1">
                    <a:lumMod val="95000"/>
                  </a:schemeClr>
                </a:solidFill>
                <a:latin typeface="Arial" pitchFamily="34" charset="0"/>
                <a:cs typeface="Arial" pitchFamily="34" charset="0"/>
              </a:rPr>
              <a:t>Pirson</a:t>
            </a:r>
            <a:r>
              <a:rPr lang="en-US" sz="1500" dirty="0" smtClean="0">
                <a:solidFill>
                  <a:schemeClr val="bg1">
                    <a:lumMod val="95000"/>
                  </a:schemeClr>
                </a:solidFill>
                <a:latin typeface="Arial" pitchFamily="34" charset="0"/>
                <a:cs typeface="Arial" pitchFamily="34" charset="0"/>
              </a:rPr>
              <a:t>, M., </a:t>
            </a:r>
            <a:r>
              <a:rPr lang="en-US" sz="1500" dirty="0" err="1" smtClean="0">
                <a:solidFill>
                  <a:schemeClr val="bg1">
                    <a:lumMod val="95000"/>
                  </a:schemeClr>
                </a:solidFill>
                <a:latin typeface="Arial" pitchFamily="34" charset="0"/>
                <a:cs typeface="Arial" pitchFamily="34" charset="0"/>
              </a:rPr>
              <a:t>Dierksmeier</a:t>
            </a:r>
            <a:r>
              <a:rPr lang="en-US" sz="1500" dirty="0" smtClean="0">
                <a:solidFill>
                  <a:schemeClr val="bg1">
                    <a:lumMod val="95000"/>
                  </a:schemeClr>
                </a:solidFill>
                <a:latin typeface="Arial" pitchFamily="34" charset="0"/>
                <a:cs typeface="Arial" pitchFamily="34" charset="0"/>
              </a:rPr>
              <a:t>, C., von </a:t>
            </a:r>
            <a:r>
              <a:rPr lang="en-US" sz="1500" dirty="0" err="1" smtClean="0">
                <a:solidFill>
                  <a:schemeClr val="bg1">
                    <a:lumMod val="95000"/>
                  </a:schemeClr>
                </a:solidFill>
                <a:latin typeface="Arial" pitchFamily="34" charset="0"/>
                <a:cs typeface="Arial" pitchFamily="34" charset="0"/>
              </a:rPr>
              <a:t>Kimakowitz</a:t>
            </a:r>
            <a:r>
              <a:rPr lang="en-US" sz="1500" dirty="0" smtClean="0">
                <a:solidFill>
                  <a:schemeClr val="bg1">
                    <a:lumMod val="95000"/>
                  </a:schemeClr>
                </a:solidFill>
                <a:latin typeface="Arial" pitchFamily="34" charset="0"/>
                <a:cs typeface="Arial" pitchFamily="34" charset="0"/>
              </a:rPr>
              <a:t>, E., </a:t>
            </a:r>
            <a:r>
              <a:rPr lang="en-US" sz="1500" dirty="0" err="1" smtClean="0">
                <a:solidFill>
                  <a:schemeClr val="bg1">
                    <a:lumMod val="95000"/>
                  </a:schemeClr>
                </a:solidFill>
                <a:latin typeface="Arial" pitchFamily="34" charset="0"/>
                <a:cs typeface="Arial" pitchFamily="34" charset="0"/>
              </a:rPr>
              <a:t>Spitzeck</a:t>
            </a:r>
            <a:r>
              <a:rPr lang="en-US" sz="1500" dirty="0" smtClean="0">
                <a:solidFill>
                  <a:schemeClr val="bg1">
                    <a:lumMod val="95000"/>
                  </a:schemeClr>
                </a:solidFill>
                <a:latin typeface="Arial" pitchFamily="34" charset="0"/>
                <a:cs typeface="Arial" pitchFamily="34" charset="0"/>
              </a:rPr>
              <a:t>, H. (Eds.) (2011). </a:t>
            </a:r>
            <a:r>
              <a:rPr lang="en-US" sz="1500" spc="-20" smtClean="0">
                <a:solidFill>
                  <a:schemeClr val="bg1">
                    <a:lumMod val="95000"/>
                  </a:schemeClr>
                </a:solidFill>
                <a:latin typeface="Arial" pitchFamily="34" charset="0"/>
                <a:cs typeface="Arial" pitchFamily="34" charset="0"/>
              </a:rPr>
              <a:t>Houndmills</a:t>
            </a:r>
            <a:r>
              <a:rPr lang="en-US" sz="1500" smtClean="0">
                <a:solidFill>
                  <a:schemeClr val="bg1">
                    <a:lumMod val="95000"/>
                  </a:schemeClr>
                </a:solidFill>
                <a:latin typeface="Arial" pitchFamily="34" charset="0"/>
                <a:cs typeface="Arial" pitchFamily="34" charset="0"/>
              </a:rPr>
              <a:t>: </a:t>
            </a:r>
            <a:r>
              <a:rPr lang="en-US" sz="1500" dirty="0" smtClean="0">
                <a:solidFill>
                  <a:schemeClr val="bg1">
                    <a:lumMod val="95000"/>
                  </a:schemeClr>
                </a:solidFill>
                <a:latin typeface="Arial" pitchFamily="34" charset="0"/>
                <a:cs typeface="Arial" pitchFamily="34" charset="0"/>
              </a:rPr>
              <a:t>Palgrave Macmillan</a:t>
            </a:r>
          </a:p>
        </p:txBody>
      </p:sp>
      <p:pic>
        <p:nvPicPr>
          <p:cNvPr id="14339" name="Picture 3"/>
          <p:cNvPicPr>
            <a:picLocks noChangeAspect="1" noChangeArrowheads="1"/>
          </p:cNvPicPr>
          <p:nvPr/>
        </p:nvPicPr>
        <p:blipFill>
          <a:blip r:embed="rId2" cstate="print"/>
          <a:srcRect/>
          <a:stretch>
            <a:fillRect/>
          </a:stretch>
        </p:blipFill>
        <p:spPr bwMode="auto">
          <a:xfrm>
            <a:off x="457200" y="2356963"/>
            <a:ext cx="2336783" cy="3769200"/>
          </a:xfrm>
          <a:prstGeom prst="rect">
            <a:avLst/>
          </a:prstGeom>
          <a:noFill/>
          <a:ln w="9525">
            <a:noFill/>
            <a:miter lim="800000"/>
            <a:headEnd/>
            <a:tailEnd/>
          </a:ln>
        </p:spPr>
      </p:pic>
      <p:sp>
        <p:nvSpPr>
          <p:cNvPr id="10" name="Text Placeholder 5"/>
          <p:cNvSpPr>
            <a:spLocks noGrp="1"/>
          </p:cNvSpPr>
          <p:nvPr>
            <p:ph type="body" sz="quarter" idx="13"/>
          </p:nvPr>
        </p:nvSpPr>
        <p:spPr>
          <a:xfrm>
            <a:off x="388172" y="1439691"/>
            <a:ext cx="8367656" cy="720000"/>
          </a:xfrm>
        </p:spPr>
        <p:txBody>
          <a:bodyPr anchor="b">
            <a:noAutofit/>
          </a:bodyPr>
          <a:lstStyle/>
          <a:p>
            <a:pPr marL="0" indent="0" defTabSz="360000"/>
            <a:r>
              <a:rPr lang="en-US" sz="1800" dirty="0" smtClean="0">
                <a:latin typeface="Arial" pitchFamily="34" charset="0"/>
                <a:cs typeface="Arial" pitchFamily="34" charset="0"/>
              </a:rPr>
              <a:t>Edited by: W. </a:t>
            </a:r>
            <a:r>
              <a:rPr lang="en-US" sz="1800" dirty="0" err="1" smtClean="0">
                <a:latin typeface="Arial" pitchFamily="34" charset="0"/>
                <a:cs typeface="Arial" pitchFamily="34" charset="0"/>
              </a:rPr>
              <a:t>Amann</a:t>
            </a:r>
            <a:r>
              <a:rPr lang="en-US" sz="1800" dirty="0" smtClean="0">
                <a:latin typeface="Arial" pitchFamily="34" charset="0"/>
                <a:cs typeface="Arial" pitchFamily="34" charset="0"/>
              </a:rPr>
              <a:t>, M. </a:t>
            </a:r>
            <a:r>
              <a:rPr lang="en-US" sz="1800" dirty="0" err="1" smtClean="0">
                <a:latin typeface="Arial" pitchFamily="34" charset="0"/>
                <a:cs typeface="Arial" pitchFamily="34" charset="0"/>
              </a:rPr>
              <a:t>Pirson</a:t>
            </a:r>
            <a:r>
              <a:rPr lang="en-US" sz="1800" dirty="0" smtClean="0">
                <a:latin typeface="Arial" pitchFamily="34" charset="0"/>
                <a:cs typeface="Arial" pitchFamily="34" charset="0"/>
              </a:rPr>
              <a:t>, C. </a:t>
            </a:r>
            <a:r>
              <a:rPr lang="en-US" sz="1800" dirty="0" err="1" smtClean="0">
                <a:latin typeface="Arial" pitchFamily="34" charset="0"/>
                <a:cs typeface="Arial" pitchFamily="34" charset="0"/>
              </a:rPr>
              <a:t>Dierksmeier</a:t>
            </a:r>
            <a:r>
              <a:rPr lang="en-US" sz="1800" dirty="0" smtClean="0">
                <a:latin typeface="Arial" pitchFamily="34" charset="0"/>
                <a:cs typeface="Arial" pitchFamily="34" charset="0"/>
              </a:rPr>
              <a:t>, E. v. </a:t>
            </a:r>
            <a:r>
              <a:rPr lang="en-US" sz="1800" dirty="0" err="1" smtClean="0">
                <a:latin typeface="Arial" pitchFamily="34" charset="0"/>
                <a:cs typeface="Arial" pitchFamily="34" charset="0"/>
              </a:rPr>
              <a:t>Kimakowitz</a:t>
            </a:r>
            <a:r>
              <a:rPr lang="en-US" sz="1800" dirty="0" smtClean="0">
                <a:latin typeface="Arial" pitchFamily="34" charset="0"/>
                <a:cs typeface="Arial" pitchFamily="34" charset="0"/>
              </a:rPr>
              <a:t> &amp; H. </a:t>
            </a:r>
            <a:r>
              <a:rPr lang="en-US" sz="1800" dirty="0" err="1" smtClean="0">
                <a:latin typeface="Arial" pitchFamily="34" charset="0"/>
                <a:cs typeface="Arial" pitchFamily="34" charset="0"/>
              </a:rPr>
              <a:t>Spitzeck</a:t>
            </a:r>
            <a:endParaRPr lang="en-US"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57573</TotalTime>
  <Words>41</Words>
  <Application>Microsoft Office PowerPoint</Application>
  <PresentationFormat>On-screen Show (4:3)</PresentationFormat>
  <Paragraphs>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Business Schools Under Fire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Schools Under Fire Lecturer Slide</dc:title>
  <dc:creator>Ernst von Kimakowitz</dc:creator>
  <cp:lastModifiedBy>ernst</cp:lastModifiedBy>
  <cp:revision>150</cp:revision>
  <dcterms:created xsi:type="dcterms:W3CDTF">2008-07-10T11:31:35Z</dcterms:created>
  <dcterms:modified xsi:type="dcterms:W3CDTF">2011-12-04T14:25:04Z</dcterms:modified>
</cp:coreProperties>
</file>