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"/>
  </p:notesMasterIdLst>
  <p:sldIdLst>
    <p:sldId id="40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0A0A"/>
    <a:srgbClr val="E4FF00"/>
    <a:srgbClr val="E6E603"/>
    <a:srgbClr val="5A0000"/>
    <a:srgbClr val="960000"/>
    <a:srgbClr val="640000"/>
    <a:srgbClr val="F2F2F2"/>
    <a:srgbClr val="CBD002"/>
    <a:srgbClr val="D7DC02"/>
    <a:srgbClr val="F2F80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14" autoAdjust="0"/>
    <p:restoredTop sz="94660"/>
  </p:normalViewPr>
  <p:slideViewPr>
    <p:cSldViewPr snapToGrid="0">
      <p:cViewPr>
        <p:scale>
          <a:sx n="90" d="100"/>
          <a:sy n="90" d="100"/>
        </p:scale>
        <p:origin x="-882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-3108" y="-84"/>
      </p:cViewPr>
      <p:guideLst>
        <p:guide orient="horz" pos="2880"/>
        <p:guide pos="216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147CC-4EB8-47B5-9295-972CB9C45BB4}" type="datetimeFigureOut">
              <a:rPr lang="en-US" smtClean="0"/>
              <a:pPr/>
              <a:t>9/1/2012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5C4BB-6824-4A3D-BC79-F3D4A786C2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57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 rome.png"/>
          <p:cNvPicPr>
            <a:picLocks noChangeAspect="1"/>
          </p:cNvPicPr>
          <p:nvPr userDrawn="1"/>
        </p:nvPicPr>
        <p:blipFill>
          <a:blip r:embed="rId2" cstate="print"/>
          <a:srcRect t="11279" b="5895"/>
          <a:stretch>
            <a:fillRect/>
          </a:stretch>
        </p:blipFill>
        <p:spPr>
          <a:xfrm>
            <a:off x="0" y="0"/>
            <a:ext cx="8280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70A0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546B-AD25-4589-97F1-4C8F80307762}" type="datetimeFigureOut">
              <a:rPr lang="en-US" smtClean="0"/>
              <a:pPr/>
              <a:t>9/1/2012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BBAB-C781-4404-9622-29712CD563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546B-AD25-4589-97F1-4C8F80307762}" type="datetimeFigureOut">
              <a:rPr lang="en-US" smtClean="0"/>
              <a:pPr/>
              <a:t>9/1/2012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BBAB-C781-4404-9622-29712CD563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546B-AD25-4589-97F1-4C8F80307762}" type="datetimeFigureOut">
              <a:rPr lang="en-US" smtClean="0"/>
              <a:pPr/>
              <a:t>9/1/2012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BBAB-C781-4404-9622-29712CD563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57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546B-AD25-4589-97F1-4C8F80307762}" type="datetimeFigureOut">
              <a:rPr lang="en-US" smtClean="0"/>
              <a:pPr/>
              <a:t>9/1/2012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www.humanetwork.org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BBAB-C781-4404-9622-29712CD563D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20"/>
          <p:cNvGrpSpPr>
            <a:grpSpLocks noChangeAspect="1"/>
          </p:cNvGrpSpPr>
          <p:nvPr userDrawn="1"/>
        </p:nvGrpSpPr>
        <p:grpSpPr bwMode="auto">
          <a:xfrm>
            <a:off x="107504" y="116632"/>
            <a:ext cx="1224136" cy="1224136"/>
            <a:chOff x="535752" y="678637"/>
            <a:chExt cx="1107289" cy="1107289"/>
          </a:xfrm>
        </p:grpSpPr>
        <p:sp>
          <p:nvSpPr>
            <p:cNvPr id="12" name="Rectangle 11"/>
            <p:cNvSpPr/>
            <p:nvPr/>
          </p:nvSpPr>
          <p:spPr>
            <a:xfrm>
              <a:off x="535752" y="678637"/>
              <a:ext cx="1107289" cy="1107289"/>
            </a:xfrm>
            <a:prstGeom prst="rect">
              <a:avLst/>
            </a:prstGeom>
            <a:solidFill>
              <a:srgbClr val="570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3" name="Rectangle 12"/>
            <p:cNvSpPr>
              <a:spLocks noChangeAspect="1"/>
            </p:cNvSpPr>
            <p:nvPr/>
          </p:nvSpPr>
          <p:spPr bwMode="auto">
            <a:xfrm rot="360000">
              <a:off x="647642" y="781534"/>
              <a:ext cx="814093" cy="814093"/>
            </a:xfrm>
            <a:prstGeom prst="rect">
              <a:avLst/>
            </a:prstGeom>
            <a:solidFill>
              <a:srgbClr val="570A0A"/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4" name="TextBox 16"/>
            <p:cNvSpPr txBox="1">
              <a:spLocks noChangeArrowheads="1"/>
            </p:cNvSpPr>
            <p:nvPr/>
          </p:nvSpPr>
          <p:spPr bwMode="auto">
            <a:xfrm>
              <a:off x="535752" y="1069445"/>
              <a:ext cx="928682" cy="501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de-DE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Humanistic</a:t>
              </a:r>
              <a:endParaRPr lang="de-DE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r"/>
              <a:r>
                <a:rPr lang="de-DE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Management</a:t>
              </a:r>
            </a:p>
            <a:p>
              <a:pPr marL="0" algn="r" defTabSz="914400" rtl="0" eaLnBrk="1" latinLnBrk="0" hangingPunct="1"/>
              <a:r>
                <a:rPr lang="de-DE" sz="1000" kern="1200" dirty="0" smtClean="0">
                  <a:solidFill>
                    <a:srgbClr val="E4FF00"/>
                  </a:solidFill>
                  <a:latin typeface="Arial" pitchFamily="34" charset="0"/>
                  <a:ea typeface="+mn-ea"/>
                  <a:cs typeface="Arial" pitchFamily="34" charset="0"/>
                </a:rPr>
                <a:t>Center</a:t>
              </a:r>
              <a:endParaRPr lang="de-DE" sz="1000" kern="1200" dirty="0">
                <a:solidFill>
                  <a:srgbClr val="E4FF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500174"/>
          </a:xfrm>
          <a:prstGeom prst="rect">
            <a:avLst/>
          </a:prstGeom>
          <a:solidFill>
            <a:srgbClr val="570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329510" cy="1143000"/>
          </a:xfrm>
        </p:spPr>
        <p:txBody>
          <a:bodyPr/>
          <a:lstStyle>
            <a:lvl1pPr algn="r"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6873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fld id="{CFF8470D-1E0F-4245-9AD2-77B89B8FA0CB}" type="datetime3">
              <a:rPr lang="en-US" smtClean="0"/>
              <a:pPr/>
              <a:t>1 September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fld id="{795DBBAB-C781-4404-9622-29712CD563D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397204" y="2189164"/>
            <a:ext cx="8340923" cy="1587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397204" y="6286520"/>
            <a:ext cx="8340923" cy="1587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500063" y="1643050"/>
            <a:ext cx="8143875" cy="571500"/>
          </a:xfrm>
        </p:spPr>
        <p:txBody>
          <a:bodyPr/>
          <a:lstStyle>
            <a:lvl1pPr>
              <a:buFontTx/>
              <a:buNone/>
              <a:defRPr>
                <a:solidFill>
                  <a:srgbClr val="640000"/>
                </a:solidFill>
              </a:defRPr>
            </a:lvl1pPr>
            <a:lvl5pPr>
              <a:buNone/>
              <a:defRPr>
                <a:solidFill>
                  <a:srgbClr val="64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4"/>
            <a:endParaRPr lang="en-US" dirty="0"/>
          </a:p>
        </p:txBody>
      </p:sp>
      <p:grpSp>
        <p:nvGrpSpPr>
          <p:cNvPr id="16" name="Group 20"/>
          <p:cNvGrpSpPr>
            <a:grpSpLocks noChangeAspect="1"/>
          </p:cNvGrpSpPr>
          <p:nvPr userDrawn="1"/>
        </p:nvGrpSpPr>
        <p:grpSpPr bwMode="auto">
          <a:xfrm>
            <a:off x="107504" y="116632"/>
            <a:ext cx="1224136" cy="1224136"/>
            <a:chOff x="535752" y="678637"/>
            <a:chExt cx="1107289" cy="1107289"/>
          </a:xfrm>
        </p:grpSpPr>
        <p:sp>
          <p:nvSpPr>
            <p:cNvPr id="17" name="Rectangle 16"/>
            <p:cNvSpPr/>
            <p:nvPr/>
          </p:nvSpPr>
          <p:spPr>
            <a:xfrm>
              <a:off x="535752" y="678637"/>
              <a:ext cx="1107289" cy="1107289"/>
            </a:xfrm>
            <a:prstGeom prst="rect">
              <a:avLst/>
            </a:prstGeom>
            <a:solidFill>
              <a:srgbClr val="570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8" name="Rectangle 17"/>
            <p:cNvSpPr>
              <a:spLocks noChangeAspect="1"/>
            </p:cNvSpPr>
            <p:nvPr/>
          </p:nvSpPr>
          <p:spPr bwMode="auto">
            <a:xfrm rot="360000">
              <a:off x="647642" y="781534"/>
              <a:ext cx="814093" cy="814093"/>
            </a:xfrm>
            <a:prstGeom prst="rect">
              <a:avLst/>
            </a:prstGeom>
            <a:solidFill>
              <a:srgbClr val="570A0A"/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9" name="TextBox 16"/>
            <p:cNvSpPr txBox="1">
              <a:spLocks noChangeArrowheads="1"/>
            </p:cNvSpPr>
            <p:nvPr/>
          </p:nvSpPr>
          <p:spPr bwMode="auto">
            <a:xfrm>
              <a:off x="535752" y="1069445"/>
              <a:ext cx="928682" cy="501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de-DE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Humanistic</a:t>
              </a:r>
              <a:endParaRPr lang="de-DE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r"/>
              <a:r>
                <a:rPr lang="de-DE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Management</a:t>
              </a:r>
            </a:p>
            <a:p>
              <a:pPr algn="r"/>
              <a:r>
                <a:rPr lang="de-DE" sz="1000" dirty="0" smtClean="0">
                  <a:solidFill>
                    <a:srgbClr val="E4FF00"/>
                  </a:solidFill>
                  <a:latin typeface="Arial" pitchFamily="34" charset="0"/>
                  <a:cs typeface="Arial" pitchFamily="34" charset="0"/>
                </a:rPr>
                <a:t>Center</a:t>
              </a:r>
              <a:endParaRPr lang="de-DE" sz="1000" dirty="0">
                <a:solidFill>
                  <a:srgbClr val="E4FF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1D74-9E41-42F5-A2A1-2F3889321EB1}" type="datetimeFigureOut">
              <a:rPr lang="en-US" smtClean="0"/>
              <a:pPr/>
              <a:t>9/1/2012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383EE-6C06-4DC0-9DF1-269213EBB0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546B-AD25-4589-97F1-4C8F80307762}" type="datetimeFigureOut">
              <a:rPr lang="en-US" smtClean="0"/>
              <a:pPr/>
              <a:t>9/1/2012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BBAB-C781-4404-9622-29712CD563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546B-AD25-4589-97F1-4C8F80307762}" type="datetimeFigureOut">
              <a:rPr lang="en-US" smtClean="0"/>
              <a:pPr/>
              <a:t>9/1/2012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BBAB-C781-4404-9622-29712CD563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546B-AD25-4589-97F1-4C8F80307762}" type="datetimeFigureOut">
              <a:rPr lang="en-US" smtClean="0"/>
              <a:pPr/>
              <a:t>9/1/2012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BBAB-C781-4404-9622-29712CD563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546B-AD25-4589-97F1-4C8F80307762}" type="datetimeFigureOut">
              <a:rPr lang="en-US" smtClean="0"/>
              <a:pPr/>
              <a:t>9/1/2012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BBAB-C781-4404-9622-29712CD563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546B-AD25-4589-97F1-4C8F80307762}" type="datetimeFigureOut">
              <a:rPr lang="en-US" smtClean="0"/>
              <a:pPr/>
              <a:t>9/1/2012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BBAB-C781-4404-9622-29712CD563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546B-AD25-4589-97F1-4C8F80307762}" type="datetimeFigureOut">
              <a:rPr lang="en-US" smtClean="0"/>
              <a:pPr/>
              <a:t>9/1/2012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DBBAB-C781-4404-9622-29712CD563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67" r:id="rId4"/>
    <p:sldLayoutId id="2147483651" r:id="rId5"/>
    <p:sldLayoutId id="2147483652" r:id="rId6"/>
    <p:sldLayoutId id="2147483653" r:id="rId7"/>
    <p:sldLayoutId id="2147483654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9"/>
          <p:cNvSpPr txBox="1">
            <a:spLocks/>
          </p:cNvSpPr>
          <p:nvPr/>
        </p:nvSpPr>
        <p:spPr>
          <a:xfrm>
            <a:off x="457200" y="2357430"/>
            <a:ext cx="8229600" cy="3768733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>
            <a:normAutofit/>
          </a:bodyPr>
          <a:lstStyle/>
          <a:p>
            <a:pPr marL="1439863" marR="0" lvl="0" indent="95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Integrity in Organizations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470D-1E0F-4245-9AD2-77B89B8FA0CB}" type="datetime3">
              <a:rPr lang="en-US" smtClean="0"/>
              <a:pPr/>
              <a:t>1 September 2012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BBAB-C781-4404-9622-29712CD563DC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36141" y="1439691"/>
            <a:ext cx="8471719" cy="720000"/>
          </a:xfrm>
        </p:spPr>
        <p:txBody>
          <a:bodyPr anchor="b">
            <a:noAutofit/>
          </a:bodyPr>
          <a:lstStyle/>
          <a:p>
            <a:pPr marL="0" indent="0" algn="ctr" defTabSz="360000"/>
            <a:r>
              <a:rPr lang="en-US" sz="2000" dirty="0" smtClean="0">
                <a:latin typeface="Arial" pitchFamily="34" charset="0"/>
                <a:cs typeface="Arial" pitchFamily="34" charset="0"/>
              </a:rPr>
              <a:t>Edited by: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W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Amann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&amp;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A.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Stachowicz-Stanusch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ernst\1 Work\Academic\Humanistic Management\1 HMCenter\www\Bilder Webseite\Jacket 7 Integrity in Organizations 220x3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57429"/>
            <a:ext cx="2322756" cy="37692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957214" y="2363387"/>
            <a:ext cx="587550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A Palgrave Macmillan Publication from the </a:t>
            </a:r>
            <a:r>
              <a:rPr lang="en-US" b="1" i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Humanism in Business Series.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US" sz="105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7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Integrity in Organizations</a:t>
            </a:r>
            <a:r>
              <a:rPr lang="en-US" sz="17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moves beyond the normative call for more humanistic management in the aftermath of a series of corporate scandals, recent financial crisis as well as increasingly questioned blind fellowship of one-dimensional profit maximization as the sole compass for companies. </a:t>
            </a:r>
            <a:r>
              <a:rPr lang="en-US" sz="17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It sheds light on how we can actually build more humanistic organizations with the help of integrity</a:t>
            </a:r>
            <a:r>
              <a:rPr lang="en-US" sz="17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7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05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079500" indent="-1079500"/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Full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Citation: Integrity in Organiz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ations, 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Amann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, W. &amp; Stachowicz-Stanusch, A. (Eds.) (2011). 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Houndmills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: Palgrave Macmillan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57750</TotalTime>
  <Words>26</Words>
  <Application>Microsoft Office PowerPoint</Application>
  <PresentationFormat>On-screen Show (4:3)</PresentationFormat>
  <Paragraphs>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Integrity in Organizations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Humanism in Business Lecturer Slide</dc:title>
  <dc:creator>Ernst von Kimakowitz</dc:creator>
  <cp:lastModifiedBy>ernst</cp:lastModifiedBy>
  <cp:revision>148</cp:revision>
  <dcterms:created xsi:type="dcterms:W3CDTF">2008-07-10T11:31:35Z</dcterms:created>
  <dcterms:modified xsi:type="dcterms:W3CDTF">2012-09-01T16:43:56Z</dcterms:modified>
</cp:coreProperties>
</file>